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</p:sldIdLst>
  <p:sldSz cx="14630400" cy="8229600"/>
  <p:notesSz cx="8229600" cy="14630400"/>
  <p:embeddedFontLst>
    <p:embeddedFont>
      <p:font typeface="Heebo Bold" pitchFamily="2" charset="-79"/>
      <p:bold r:id="rId16"/>
      <p:italic r:id="rId17"/>
    </p:embeddedFont>
    <p:embeddedFont>
      <p:font typeface="Heebo Light" pitchFamily="2" charset="-79"/>
      <p:regular r:id="rId18"/>
    </p:embeddedFont>
    <p:embeddedFont>
      <p:font typeface="Heebo Medium" pitchFamily="2" charset="-79"/>
      <p:regular r:id="rId19"/>
    </p:embeddedFont>
    <p:embeddedFont>
      <p:font typeface="Montserrat" pitchFamily="2" charset="77"/>
      <p:regular r:id="rId20"/>
      <p:bold r:id="rId21"/>
      <p:italic r:id="rId22"/>
      <p:boldItalic r:id="rId2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5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39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01604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Aula 2 </a:t>
            </a:r>
          </a:p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Funções Administrativas: Planejamento, Direção, Controle e Organização</a:t>
            </a:r>
            <a:endParaRPr lang="pt-BR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768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 b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Duração: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45 minutos</a:t>
            </a:r>
            <a:endParaRPr lang="pt-BR" sz="1750"/>
          </a:p>
        </p:txBody>
      </p:sp>
      <p:sp>
        <p:nvSpPr>
          <p:cNvPr id="5" name="Text 2"/>
          <p:cNvSpPr/>
          <p:nvPr/>
        </p:nvSpPr>
        <p:spPr>
          <a:xfrm>
            <a:off x="793790" y="51949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 b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Público-alvo: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Estudantes do ensino médio técnico</a:t>
            </a:r>
            <a:endParaRPr lang="pt-BR" sz="1750"/>
          </a:p>
        </p:txBody>
      </p:sp>
      <p:sp>
        <p:nvSpPr>
          <p:cNvPr id="6" name="Text 3"/>
          <p:cNvSpPr/>
          <p:nvPr/>
        </p:nvSpPr>
        <p:spPr>
          <a:xfrm>
            <a:off x="793790" y="58129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 b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Disciplina: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Gestão Empresarial e Marketing Digital</a:t>
            </a:r>
            <a:endParaRPr lang="pt-BR" sz="1750"/>
          </a:p>
        </p:txBody>
      </p:sp>
      <p:sp>
        <p:nvSpPr>
          <p:cNvPr id="7" name="Shape 4"/>
          <p:cNvSpPr/>
          <p:nvPr/>
        </p:nvSpPr>
        <p:spPr>
          <a:xfrm>
            <a:off x="793790" y="6447949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88983C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921425" y="6580584"/>
            <a:ext cx="10751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750"/>
              </a:lnSpc>
              <a:buNone/>
            </a:pPr>
            <a:r>
              <a:rPr lang="pt-BR" sz="750">
                <a:solidFill>
                  <a:srgbClr val="3C3838"/>
                </a:solidFill>
                <a:latin typeface="Heebo Medium" pitchFamily="34" charset="0"/>
                <a:ea typeface="Heebo Medium" pitchFamily="34" charset="-122"/>
                <a:cs typeface="Heebo Medium" pitchFamily="34" charset="-120"/>
              </a:rPr>
              <a:t>FF</a:t>
            </a:r>
            <a:endParaRPr lang="pt-BR" sz="750"/>
          </a:p>
        </p:txBody>
      </p:sp>
      <p:sp>
        <p:nvSpPr>
          <p:cNvPr id="9" name="Text 6"/>
          <p:cNvSpPr/>
          <p:nvPr/>
        </p:nvSpPr>
        <p:spPr>
          <a:xfrm>
            <a:off x="1270040" y="6431042"/>
            <a:ext cx="283261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2200" b="1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por Fernando Fonseca</a:t>
            </a:r>
            <a:endParaRPr lang="pt-BR"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51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Atividade Prática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74056"/>
            <a:ext cx="914769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Criando um Planejamento para uma Empresa Fictícia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1738908" y="3368993"/>
            <a:ext cx="29535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Formação de grupos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859411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Dividiremos a turma em grupos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739509"/>
            <a:ext cx="4564975" cy="45649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6226731" y="350258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9937790" y="31875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Planejamento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937790" y="3677960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Cada grupo criará um planejamento para um negócio fictício</a:t>
            </a:r>
            <a:endParaRPr lang="en-US" sz="17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739509"/>
            <a:ext cx="4564975" cy="456497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452604" y="389108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8"/>
          <p:cNvSpPr/>
          <p:nvPr/>
        </p:nvSpPr>
        <p:spPr>
          <a:xfrm>
            <a:off x="9937790" y="56401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Definição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9937790" y="6130528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Definir missão, visão, objetivos e estratégias básicas</a:t>
            </a:r>
            <a:endParaRPr lang="en-US" sz="1750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739509"/>
            <a:ext cx="4564975" cy="4564975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8064103" y="6116955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1"/>
          <p:cNvSpPr/>
          <p:nvPr/>
        </p:nvSpPr>
        <p:spPr>
          <a:xfrm>
            <a:off x="1857256" y="56401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Apresentação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793790" y="6130528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Apresentação rápida dos projetos ao final</a:t>
            </a:r>
            <a:endParaRPr lang="en-US" sz="1750" dirty="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739509"/>
            <a:ext cx="4564975" cy="456497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5838230" y="5728454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9" y="3782616"/>
            <a:ext cx="130427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Estudo de Caso</a:t>
            </a:r>
            <a:endParaRPr lang="pt-BR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31556"/>
            <a:ext cx="1067288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300"/>
              </a:lnSpc>
              <a:buNone/>
            </a:pPr>
            <a:r>
              <a:rPr lang="pt-BR" sz="265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Empresas de Sucesso e Aplicação das Funções Administrativas</a:t>
            </a:r>
            <a:endParaRPr lang="pt-BR" sz="2650"/>
          </a:p>
        </p:txBody>
      </p:sp>
      <p:sp>
        <p:nvSpPr>
          <p:cNvPr id="5" name="Shape 2"/>
          <p:cNvSpPr/>
          <p:nvPr/>
        </p:nvSpPr>
        <p:spPr>
          <a:xfrm>
            <a:off x="793790" y="5597009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1028224" y="58314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Apple</a:t>
            </a:r>
            <a:endParaRPr lang="pt-BR" sz="2200"/>
          </a:p>
        </p:txBody>
      </p:sp>
      <p:sp>
        <p:nvSpPr>
          <p:cNvPr id="7" name="Text 4"/>
          <p:cNvSpPr/>
          <p:nvPr/>
        </p:nvSpPr>
        <p:spPr>
          <a:xfrm>
            <a:off x="1028224" y="6321862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Inovação e liderança de Steve Jobs.</a:t>
            </a:r>
            <a:endParaRPr lang="pt-BR" sz="1750"/>
          </a:p>
        </p:txBody>
      </p:sp>
      <p:sp>
        <p:nvSpPr>
          <p:cNvPr id="8" name="Shape 5"/>
          <p:cNvSpPr/>
          <p:nvPr/>
        </p:nvSpPr>
        <p:spPr>
          <a:xfrm>
            <a:off x="5216962" y="5597009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5451396" y="58314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Nubank</a:t>
            </a:r>
            <a:endParaRPr lang="pt-BR" sz="2200"/>
          </a:p>
        </p:txBody>
      </p:sp>
      <p:sp>
        <p:nvSpPr>
          <p:cNvPr id="10" name="Text 7"/>
          <p:cNvSpPr/>
          <p:nvPr/>
        </p:nvSpPr>
        <p:spPr>
          <a:xfrm>
            <a:off x="5451396" y="6321862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Planejamento estratégico digital.</a:t>
            </a:r>
            <a:endParaRPr lang="pt-BR" sz="1750"/>
          </a:p>
        </p:txBody>
      </p:sp>
      <p:sp>
        <p:nvSpPr>
          <p:cNvPr id="11" name="Shape 8"/>
          <p:cNvSpPr/>
          <p:nvPr/>
        </p:nvSpPr>
        <p:spPr>
          <a:xfrm>
            <a:off x="9640133" y="5597009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9874568" y="58314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Magazine Luiza</a:t>
            </a:r>
            <a:endParaRPr lang="pt-BR" sz="2200"/>
          </a:p>
        </p:txBody>
      </p:sp>
      <p:sp>
        <p:nvSpPr>
          <p:cNvPr id="13" name="Text 10"/>
          <p:cNvSpPr/>
          <p:nvPr/>
        </p:nvSpPr>
        <p:spPr>
          <a:xfrm>
            <a:off x="9874568" y="6321862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Uso de tecnologia para controle e eficiência.</a:t>
            </a:r>
            <a:endParaRPr lang="pt-BR" sz="175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5116"/>
            <a:ext cx="132497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Discussão Guiada</a:t>
            </a:r>
            <a:endParaRPr lang="pt-BR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74056"/>
            <a:ext cx="812339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300"/>
              </a:lnSpc>
              <a:buNone/>
            </a:pPr>
            <a:r>
              <a:rPr lang="pt-BR" sz="265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Qual Função Administrativa é Mais Importante?</a:t>
            </a:r>
            <a:endParaRPr lang="pt-BR" sz="2650"/>
          </a:p>
        </p:txBody>
      </p:sp>
      <p:sp>
        <p:nvSpPr>
          <p:cNvPr id="4" name="Text 2"/>
          <p:cNvSpPr/>
          <p:nvPr/>
        </p:nvSpPr>
        <p:spPr>
          <a:xfrm>
            <a:off x="1743789" y="45953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Debate</a:t>
            </a:r>
            <a:endParaRPr lang="pt-BR" sz="2200"/>
          </a:p>
        </p:txBody>
      </p:sp>
      <p:sp>
        <p:nvSpPr>
          <p:cNvPr id="5" name="Text 3"/>
          <p:cNvSpPr/>
          <p:nvPr/>
        </p:nvSpPr>
        <p:spPr>
          <a:xfrm>
            <a:off x="793790" y="5085755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Debate entre os alunos.</a:t>
            </a:r>
            <a:endParaRPr lang="pt-BR" sz="175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739509"/>
            <a:ext cx="4564975" cy="45649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980033" y="482262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4000"/>
              </a:lnSpc>
              <a:buNone/>
            </a:pPr>
            <a:r>
              <a:rPr lang="pt-BR" sz="25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pt-BR" sz="2500"/>
          </a:p>
        </p:txBody>
      </p:sp>
      <p:sp>
        <p:nvSpPr>
          <p:cNvPr id="8" name="Text 5"/>
          <p:cNvSpPr/>
          <p:nvPr/>
        </p:nvSpPr>
        <p:spPr>
          <a:xfrm>
            <a:off x="9597628" y="29863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Perguntas-chave</a:t>
            </a:r>
            <a:endParaRPr lang="pt-BR" sz="2200"/>
          </a:p>
        </p:txBody>
      </p:sp>
      <p:sp>
        <p:nvSpPr>
          <p:cNvPr id="9" name="Text 6"/>
          <p:cNvSpPr/>
          <p:nvPr/>
        </p:nvSpPr>
        <p:spPr>
          <a:xfrm>
            <a:off x="9597628" y="3476744"/>
            <a:ext cx="42389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Qual função vocês acham mais importante?</a:t>
            </a:r>
            <a:endParaRPr lang="pt-BR" sz="1750"/>
          </a:p>
        </p:txBody>
      </p:sp>
      <p:sp>
        <p:nvSpPr>
          <p:cNvPr id="10" name="Text 7"/>
          <p:cNvSpPr/>
          <p:nvPr/>
        </p:nvSpPr>
        <p:spPr>
          <a:xfrm>
            <a:off x="9597628" y="4281845"/>
            <a:ext cx="42389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Como um erro em uma dessas funções pode impactar um negócio?</a:t>
            </a:r>
            <a:endParaRPr lang="pt-BR" sz="175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739509"/>
            <a:ext cx="4564975" cy="456497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743230" y="380464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4000"/>
              </a:lnSpc>
              <a:buNone/>
            </a:pPr>
            <a:r>
              <a:rPr lang="pt-BR" sz="25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pt-BR" sz="2500"/>
          </a:p>
        </p:txBody>
      </p:sp>
      <p:sp>
        <p:nvSpPr>
          <p:cNvPr id="13" name="Text 9"/>
          <p:cNvSpPr/>
          <p:nvPr/>
        </p:nvSpPr>
        <p:spPr>
          <a:xfrm>
            <a:off x="9597628" y="5841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Reflexão</a:t>
            </a:r>
            <a:endParaRPr lang="pt-BR" sz="2200"/>
          </a:p>
        </p:txBody>
      </p:sp>
      <p:sp>
        <p:nvSpPr>
          <p:cNvPr id="14" name="Text 10"/>
          <p:cNvSpPr/>
          <p:nvPr/>
        </p:nvSpPr>
        <p:spPr>
          <a:xfrm>
            <a:off x="9597628" y="6331863"/>
            <a:ext cx="42389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Análise crítica das funções administrativas</a:t>
            </a:r>
            <a:endParaRPr lang="pt-BR" sz="175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739509"/>
            <a:ext cx="4564975" cy="4564975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7743230" y="584061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4000"/>
              </a:lnSpc>
              <a:buNone/>
            </a:pPr>
            <a:r>
              <a:rPr lang="pt-BR" sz="25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pt-BR" sz="2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56065"/>
            <a:ext cx="77770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Conclusão</a:t>
            </a:r>
            <a:endParaRPr lang="pt-BR" sz="4450" dirty="0"/>
          </a:p>
        </p:txBody>
      </p:sp>
      <p:sp>
        <p:nvSpPr>
          <p:cNvPr id="4" name="Text 1"/>
          <p:cNvSpPr/>
          <p:nvPr/>
        </p:nvSpPr>
        <p:spPr>
          <a:xfrm>
            <a:off x="1133951" y="3160157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"Administrar bem um negócio é como pilotar um avião – se você não tiver um bom planejamento, organização, direção e controle, a viagem pode não sair como esperado."</a:t>
            </a:r>
            <a:endParaRPr lang="pt-BR" sz="1750"/>
          </a:p>
        </p:txBody>
      </p:sp>
      <p:sp>
        <p:nvSpPr>
          <p:cNvPr id="5" name="Shape 2"/>
          <p:cNvSpPr/>
          <p:nvPr/>
        </p:nvSpPr>
        <p:spPr>
          <a:xfrm>
            <a:off x="793790" y="2905006"/>
            <a:ext cx="30480" cy="1599009"/>
          </a:xfrm>
          <a:prstGeom prst="rect">
            <a:avLst/>
          </a:prstGeom>
          <a:solidFill>
            <a:srgbClr val="481C9E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793790" y="47591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Agora, quero saber de vocês:</a:t>
            </a:r>
            <a:endParaRPr lang="pt-BR" sz="1750"/>
          </a:p>
        </p:txBody>
      </p:sp>
      <p:sp>
        <p:nvSpPr>
          <p:cNvPr id="7" name="Text 4"/>
          <p:cNvSpPr/>
          <p:nvPr/>
        </p:nvSpPr>
        <p:spPr>
          <a:xfrm>
            <a:off x="793790" y="53772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 b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Qual dessas funções é mais importante para um empreendedor iniciante?</a:t>
            </a:r>
            <a:endParaRPr lang="pt-BR" sz="1750"/>
          </a:p>
        </p:txBody>
      </p:sp>
      <p:sp>
        <p:nvSpPr>
          <p:cNvPr id="8" name="Text 5"/>
          <p:cNvSpPr/>
          <p:nvPr/>
        </p:nvSpPr>
        <p:spPr>
          <a:xfrm>
            <a:off x="793790" y="5995273"/>
            <a:ext cx="7556421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Nos vemos na próxima aula! </a:t>
            </a:r>
            <a:r>
              <a:rPr lang="pt-BR" sz="1750">
                <a:solidFill>
                  <a:srgbClr val="000000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🚀</a:t>
            </a:r>
            <a:endParaRPr lang="pt-BR" sz="175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066" y="565904"/>
            <a:ext cx="7707868" cy="1923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pt-BR" sz="4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Funções Administrativas: Planejamento, Direção, Controle e Organização</a:t>
            </a:r>
            <a:endParaRPr lang="pt-BR" sz="4000" dirty="0"/>
          </a:p>
        </p:txBody>
      </p:sp>
      <p:sp>
        <p:nvSpPr>
          <p:cNvPr id="4" name="Text 1"/>
          <p:cNvSpPr/>
          <p:nvPr/>
        </p:nvSpPr>
        <p:spPr>
          <a:xfrm>
            <a:off x="718066" y="2797016"/>
            <a:ext cx="7707868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50"/>
              </a:lnSpc>
              <a:buNone/>
            </a:pPr>
            <a:r>
              <a:rPr lang="pt-BR" sz="160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Ilustração de uma equipe empresarial discutindo estratégias.</a:t>
            </a:r>
            <a:endParaRPr lang="pt-BR" sz="1600"/>
          </a:p>
        </p:txBody>
      </p:sp>
      <p:sp>
        <p:nvSpPr>
          <p:cNvPr id="5" name="Shape 2"/>
          <p:cNvSpPr/>
          <p:nvPr/>
        </p:nvSpPr>
        <p:spPr>
          <a:xfrm>
            <a:off x="718066" y="3586639"/>
            <a:ext cx="461605" cy="461605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794980" y="3625036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 sz="24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pt-BR" sz="2400"/>
          </a:p>
        </p:txBody>
      </p:sp>
      <p:sp>
        <p:nvSpPr>
          <p:cNvPr id="7" name="Text 4"/>
          <p:cNvSpPr/>
          <p:nvPr/>
        </p:nvSpPr>
        <p:spPr>
          <a:xfrm>
            <a:off x="1384816" y="3586639"/>
            <a:ext cx="7041118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50"/>
              </a:lnSpc>
              <a:buNone/>
            </a:pPr>
            <a:r>
              <a:rPr lang="pt-BR" sz="160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Planejamento</a:t>
            </a:r>
            <a:endParaRPr lang="pt-BR" sz="1600"/>
          </a:p>
        </p:txBody>
      </p:sp>
      <p:sp>
        <p:nvSpPr>
          <p:cNvPr id="8" name="Shape 5"/>
          <p:cNvSpPr/>
          <p:nvPr/>
        </p:nvSpPr>
        <p:spPr>
          <a:xfrm>
            <a:off x="718066" y="4714875"/>
            <a:ext cx="461605" cy="461605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794980" y="4753273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 sz="24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pt-BR" sz="2400"/>
          </a:p>
        </p:txBody>
      </p:sp>
      <p:sp>
        <p:nvSpPr>
          <p:cNvPr id="10" name="Text 7"/>
          <p:cNvSpPr/>
          <p:nvPr/>
        </p:nvSpPr>
        <p:spPr>
          <a:xfrm>
            <a:off x="1384816" y="4714875"/>
            <a:ext cx="7041118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50"/>
              </a:lnSpc>
              <a:buNone/>
            </a:pPr>
            <a:r>
              <a:rPr lang="pt-BR" sz="160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Organização</a:t>
            </a:r>
            <a:endParaRPr lang="pt-BR" sz="1600"/>
          </a:p>
        </p:txBody>
      </p:sp>
      <p:sp>
        <p:nvSpPr>
          <p:cNvPr id="11" name="Shape 8"/>
          <p:cNvSpPr/>
          <p:nvPr/>
        </p:nvSpPr>
        <p:spPr>
          <a:xfrm>
            <a:off x="718066" y="5843111"/>
            <a:ext cx="461605" cy="461605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794980" y="5881509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 sz="24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pt-BR" sz="2400"/>
          </a:p>
        </p:txBody>
      </p:sp>
      <p:sp>
        <p:nvSpPr>
          <p:cNvPr id="13" name="Text 10"/>
          <p:cNvSpPr/>
          <p:nvPr/>
        </p:nvSpPr>
        <p:spPr>
          <a:xfrm>
            <a:off x="1384816" y="5843111"/>
            <a:ext cx="7041118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50"/>
              </a:lnSpc>
              <a:buNone/>
            </a:pPr>
            <a:r>
              <a:rPr lang="pt-BR" sz="160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Direção</a:t>
            </a:r>
            <a:endParaRPr lang="pt-BR" sz="1600"/>
          </a:p>
        </p:txBody>
      </p:sp>
      <p:sp>
        <p:nvSpPr>
          <p:cNvPr id="14" name="Shape 11"/>
          <p:cNvSpPr/>
          <p:nvPr/>
        </p:nvSpPr>
        <p:spPr>
          <a:xfrm>
            <a:off x="718066" y="6971348"/>
            <a:ext cx="461605" cy="461605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5" name="Text 12"/>
          <p:cNvSpPr/>
          <p:nvPr/>
        </p:nvSpPr>
        <p:spPr>
          <a:xfrm>
            <a:off x="794980" y="7009745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 sz="24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pt-BR" sz="2400"/>
          </a:p>
        </p:txBody>
      </p:sp>
      <p:sp>
        <p:nvSpPr>
          <p:cNvPr id="16" name="Text 13"/>
          <p:cNvSpPr/>
          <p:nvPr/>
        </p:nvSpPr>
        <p:spPr>
          <a:xfrm>
            <a:off x="1384816" y="6971348"/>
            <a:ext cx="7041118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50"/>
              </a:lnSpc>
              <a:buNone/>
            </a:pPr>
            <a:r>
              <a:rPr lang="pt-BR" sz="160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Controle</a:t>
            </a:r>
            <a:endParaRPr lang="pt-BR"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9" y="2294692"/>
            <a:ext cx="79271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Objetivos da Aula</a:t>
            </a:r>
            <a:endParaRPr lang="pt-BR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598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878860" y="36412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65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pt-BR" sz="2650"/>
          </a:p>
        </p:txBody>
      </p:sp>
      <p:sp>
        <p:nvSpPr>
          <p:cNvPr id="6" name="Text 3"/>
          <p:cNvSpPr/>
          <p:nvPr/>
        </p:nvSpPr>
        <p:spPr>
          <a:xfrm>
            <a:off x="1530906" y="3598783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Compreender as principais funções administrativas.</a:t>
            </a:r>
            <a:endParaRPr lang="pt-BR" sz="1750"/>
          </a:p>
        </p:txBody>
      </p:sp>
      <p:sp>
        <p:nvSpPr>
          <p:cNvPr id="7" name="Shape 4"/>
          <p:cNvSpPr/>
          <p:nvPr/>
        </p:nvSpPr>
        <p:spPr>
          <a:xfrm>
            <a:off x="4685467" y="3598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4770537" y="36412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65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pt-BR" sz="2650"/>
          </a:p>
        </p:txBody>
      </p:sp>
      <p:sp>
        <p:nvSpPr>
          <p:cNvPr id="9" name="Text 6"/>
          <p:cNvSpPr/>
          <p:nvPr/>
        </p:nvSpPr>
        <p:spPr>
          <a:xfrm>
            <a:off x="5422583" y="359878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Entender a importância do planejamento estratégico nas organizações.</a:t>
            </a:r>
            <a:endParaRPr lang="pt-BR" sz="1750"/>
          </a:p>
        </p:txBody>
      </p:sp>
      <p:sp>
        <p:nvSpPr>
          <p:cNvPr id="10" name="Shape 7"/>
          <p:cNvSpPr/>
          <p:nvPr/>
        </p:nvSpPr>
        <p:spPr>
          <a:xfrm>
            <a:off x="793790" y="516945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878860" y="521196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65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pt-BR" sz="2650"/>
          </a:p>
        </p:txBody>
      </p:sp>
      <p:sp>
        <p:nvSpPr>
          <p:cNvPr id="12" name="Text 9"/>
          <p:cNvSpPr/>
          <p:nvPr/>
        </p:nvSpPr>
        <p:spPr>
          <a:xfrm>
            <a:off x="1530906" y="516945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Aprender sobre os processos de direção e controle dentro da administração.</a:t>
            </a:r>
            <a:endParaRPr lang="pt-BR" sz="175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67076"/>
            <a:ext cx="130428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Introdução</a:t>
            </a:r>
            <a:endParaRPr lang="pt-BR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16016"/>
            <a:ext cx="833461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pt-BR" sz="355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que faz uma empresa ter sucesso?</a:t>
            </a:r>
            <a:endParaRPr lang="pt-BR" sz="3550"/>
          </a:p>
        </p:txBody>
      </p:sp>
      <p:sp>
        <p:nvSpPr>
          <p:cNvPr id="4" name="Text 2"/>
          <p:cNvSpPr/>
          <p:nvPr/>
        </p:nvSpPr>
        <p:spPr>
          <a:xfrm>
            <a:off x="793790" y="332315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Pensem em qualquer empresa que vocês admiram – pode ser um grande nome como Apple, Nubank ou uma cafeteria do seu bairro.</a:t>
            </a:r>
            <a:endParaRPr lang="pt-BR" sz="1750"/>
          </a:p>
        </p:txBody>
      </p:sp>
      <p:sp>
        <p:nvSpPr>
          <p:cNvPr id="5" name="Text 3"/>
          <p:cNvSpPr/>
          <p:nvPr/>
        </p:nvSpPr>
        <p:spPr>
          <a:xfrm>
            <a:off x="793790" y="430410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Todas elas precisam administrar bem suas operações.</a:t>
            </a:r>
            <a:endParaRPr lang="pt-BR" sz="1750"/>
          </a:p>
        </p:txBody>
      </p:sp>
      <p:sp>
        <p:nvSpPr>
          <p:cNvPr id="6" name="Text 4"/>
          <p:cNvSpPr/>
          <p:nvPr/>
        </p:nvSpPr>
        <p:spPr>
          <a:xfrm>
            <a:off x="793790" y="49221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Para isso, utilizam quatro funções principais: </a:t>
            </a:r>
            <a:r>
              <a:rPr lang="pt-BR" sz="1750" b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Planejamento, Organização, Direção e Controle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pt-BR" sz="1750"/>
          </a:p>
        </p:txBody>
      </p:sp>
      <p:sp>
        <p:nvSpPr>
          <p:cNvPr id="7" name="Shape 5"/>
          <p:cNvSpPr/>
          <p:nvPr/>
        </p:nvSpPr>
        <p:spPr>
          <a:xfrm>
            <a:off x="793790" y="5540216"/>
            <a:ext cx="13042821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8" name="Text 6"/>
          <p:cNvSpPr/>
          <p:nvPr/>
        </p:nvSpPr>
        <p:spPr>
          <a:xfrm>
            <a:off x="1028224" y="57746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Exemplo prático</a:t>
            </a:r>
            <a:endParaRPr lang="pt-BR" sz="2200"/>
          </a:p>
        </p:txBody>
      </p:sp>
      <p:sp>
        <p:nvSpPr>
          <p:cNvPr id="9" name="Text 7"/>
          <p:cNvSpPr/>
          <p:nvPr/>
        </p:nvSpPr>
        <p:spPr>
          <a:xfrm>
            <a:off x="1028224" y="6265069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Imaginem que estamos abrindo uma empresa fictícia! Vamos aplicar cada conceito a esse negócio.</a:t>
            </a:r>
            <a:endParaRPr lang="pt-BR" sz="175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1588"/>
            <a:ext cx="1305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 Funções Administrativas</a:t>
            </a:r>
            <a:endParaRPr lang="pt-BR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2052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4450"/>
              </a:lnSpc>
              <a:buNone/>
            </a:pPr>
            <a:r>
              <a:rPr lang="pt-BR" sz="355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1. Planejamento</a:t>
            </a:r>
            <a:endParaRPr lang="pt-BR" sz="3550"/>
          </a:p>
        </p:txBody>
      </p:sp>
      <p:sp>
        <p:nvSpPr>
          <p:cNvPr id="4" name="Text 2"/>
          <p:cNvSpPr/>
          <p:nvPr/>
        </p:nvSpPr>
        <p:spPr>
          <a:xfrm>
            <a:off x="793790" y="34544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que é?</a:t>
            </a:r>
            <a:endParaRPr lang="pt-BR" sz="2200"/>
          </a:p>
        </p:txBody>
      </p:sp>
      <p:sp>
        <p:nvSpPr>
          <p:cNvPr id="5" name="Text 3"/>
          <p:cNvSpPr/>
          <p:nvPr/>
        </p:nvSpPr>
        <p:spPr>
          <a:xfrm>
            <a:off x="793790" y="403562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É o processo de definir objetivos e traçar estratégias para alcançá-los.</a:t>
            </a:r>
            <a:endParaRPr lang="pt-BR" sz="1750"/>
          </a:p>
        </p:txBody>
      </p:sp>
      <p:sp>
        <p:nvSpPr>
          <p:cNvPr id="6" name="Text 4"/>
          <p:cNvSpPr/>
          <p:nvPr/>
        </p:nvSpPr>
        <p:spPr>
          <a:xfrm>
            <a:off x="7599521" y="34544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Exemplo:</a:t>
            </a:r>
            <a:endParaRPr lang="pt-BR" sz="2200"/>
          </a:p>
        </p:txBody>
      </p:sp>
      <p:sp>
        <p:nvSpPr>
          <p:cNvPr id="7" name="Text 5"/>
          <p:cNvSpPr/>
          <p:nvPr/>
        </p:nvSpPr>
        <p:spPr>
          <a:xfrm>
            <a:off x="7599521" y="403562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Um restaurante deseja expandir e abrir novas unidades. Ele precisa planejar investimentos, contratações e a localização dos novos pontos.</a:t>
            </a:r>
            <a:endParaRPr lang="pt-BR" sz="1750"/>
          </a:p>
        </p:txBody>
      </p:sp>
      <p:sp>
        <p:nvSpPr>
          <p:cNvPr id="8" name="Text 6"/>
          <p:cNvSpPr/>
          <p:nvPr/>
        </p:nvSpPr>
        <p:spPr>
          <a:xfrm>
            <a:off x="793790" y="5583555"/>
            <a:ext cx="13042821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000000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📽️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pt-BR" sz="1750" b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Filme recomendado: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pt-BR" sz="1750" i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 Jogo da Imitação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– mostra a importância do planejamento estratégico na criação do primeiro computador.</a:t>
            </a:r>
            <a:endParaRPr lang="pt-BR" sz="1750"/>
          </a:p>
        </p:txBody>
      </p:sp>
      <p:sp>
        <p:nvSpPr>
          <p:cNvPr id="9" name="Text 7"/>
          <p:cNvSpPr/>
          <p:nvPr/>
        </p:nvSpPr>
        <p:spPr>
          <a:xfrm>
            <a:off x="793790" y="6579751"/>
            <a:ext cx="13042821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000000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🌐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pt-BR" sz="1750" b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Leitura complementar: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Endeavor Brasil</a:t>
            </a:r>
            <a:endParaRPr lang="pt-BR" sz="175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24263"/>
            <a:ext cx="75564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Organização</a:t>
            </a:r>
            <a:endParaRPr lang="pt-BR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77320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566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que é?</a:t>
            </a:r>
            <a:endParaRPr lang="pt-BR" sz="2200"/>
          </a:p>
        </p:txBody>
      </p:sp>
      <p:sp>
        <p:nvSpPr>
          <p:cNvPr id="6" name="Text 2"/>
          <p:cNvSpPr/>
          <p:nvPr/>
        </p:nvSpPr>
        <p:spPr>
          <a:xfrm>
            <a:off x="6280190" y="4057412"/>
            <a:ext cx="36080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Distribuição eficiente dos recursos e divisão de tarefas para atingir as metas estabelecidas no planejamento.</a:t>
            </a:r>
            <a:endParaRPr lang="pt-BR" sz="175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277320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3566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Exemplo:</a:t>
            </a:r>
            <a:endParaRPr lang="pt-BR" sz="2200"/>
          </a:p>
        </p:txBody>
      </p:sp>
      <p:sp>
        <p:nvSpPr>
          <p:cNvPr id="9" name="Text 4"/>
          <p:cNvSpPr/>
          <p:nvPr/>
        </p:nvSpPr>
        <p:spPr>
          <a:xfrm>
            <a:off x="10228421" y="4057412"/>
            <a:ext cx="3608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 McDonald's, cada funcionário tem funções específicas para garantir rapidez e eficiência no atendimento.</a:t>
            </a:r>
            <a:endParaRPr lang="pt-BR" sz="1750"/>
          </a:p>
        </p:txBody>
      </p:sp>
      <p:sp>
        <p:nvSpPr>
          <p:cNvPr id="10" name="Text 5"/>
          <p:cNvSpPr/>
          <p:nvPr/>
        </p:nvSpPr>
        <p:spPr>
          <a:xfrm>
            <a:off x="6280190" y="5764173"/>
            <a:ext cx="7556421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000000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📽️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pt-BR" sz="1750" b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Filme recomendado: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pt-BR" sz="1750" i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Fome de Poder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– conta a história do McDonald's e como a organização foi essencial para seu crescimento.</a:t>
            </a:r>
            <a:endParaRPr lang="pt-BR" sz="175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99605"/>
            <a:ext cx="75564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Direção</a:t>
            </a:r>
            <a:endParaRPr lang="pt-BR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48545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790373" y="26485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que é?</a:t>
            </a:r>
            <a:endParaRPr lang="pt-BR" sz="2200"/>
          </a:p>
        </p:txBody>
      </p:sp>
      <p:sp>
        <p:nvSpPr>
          <p:cNvPr id="6" name="Text 3"/>
          <p:cNvSpPr/>
          <p:nvPr/>
        </p:nvSpPr>
        <p:spPr>
          <a:xfrm>
            <a:off x="6790373" y="3138964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capacidade de liderar, motivar e influenciar a equipe para executar as estratégias planejadas.</a:t>
            </a:r>
            <a:endParaRPr lang="pt-BR" sz="1750"/>
          </a:p>
        </p:txBody>
      </p:sp>
      <p:sp>
        <p:nvSpPr>
          <p:cNvPr id="7" name="Shape 4"/>
          <p:cNvSpPr/>
          <p:nvPr/>
        </p:nvSpPr>
        <p:spPr>
          <a:xfrm>
            <a:off x="6620351" y="4091583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7130534" y="40915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Exemplo:</a:t>
            </a:r>
            <a:endParaRPr lang="pt-BR" sz="2200"/>
          </a:p>
        </p:txBody>
      </p:sp>
      <p:sp>
        <p:nvSpPr>
          <p:cNvPr id="9" name="Text 6"/>
          <p:cNvSpPr/>
          <p:nvPr/>
        </p:nvSpPr>
        <p:spPr>
          <a:xfrm>
            <a:off x="7130534" y="4582001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Steve Jobs não apenas criou produtos inovadores, mas inspirou sua equipe a alcançar altos níveis de desempenho.</a:t>
            </a:r>
            <a:endParaRPr lang="pt-BR" sz="1750"/>
          </a:p>
        </p:txBody>
      </p:sp>
      <p:sp>
        <p:nvSpPr>
          <p:cNvPr id="10" name="Shape 7"/>
          <p:cNvSpPr/>
          <p:nvPr/>
        </p:nvSpPr>
        <p:spPr>
          <a:xfrm>
            <a:off x="6960632" y="5534620"/>
            <a:ext cx="170021" cy="86856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7470815" y="5534620"/>
            <a:ext cx="4209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Documentário recomendado:</a:t>
            </a:r>
            <a:endParaRPr lang="pt-BR" sz="2200"/>
          </a:p>
        </p:txBody>
      </p:sp>
      <p:sp>
        <p:nvSpPr>
          <p:cNvPr id="12" name="Text 9"/>
          <p:cNvSpPr/>
          <p:nvPr/>
        </p:nvSpPr>
        <p:spPr>
          <a:xfrm>
            <a:off x="7470815" y="6025039"/>
            <a:ext cx="6365796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000000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📽️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pt-BR" sz="1750" i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Steve Jobs: O Homem e a Máquina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(Apple TV).</a:t>
            </a:r>
            <a:endParaRPr lang="pt-BR" sz="175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69608"/>
            <a:ext cx="75564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Controle</a:t>
            </a:r>
            <a:endParaRPr lang="pt-BR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1718548"/>
            <a:ext cx="30480" cy="5841325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760012" y="221361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6280190" y="197369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365260" y="201620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65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pt-BR" sz="2650"/>
          </a:p>
        </p:txBody>
      </p:sp>
      <p:sp>
        <p:nvSpPr>
          <p:cNvPr id="8" name="Text 5"/>
          <p:cNvSpPr/>
          <p:nvPr/>
        </p:nvSpPr>
        <p:spPr>
          <a:xfrm>
            <a:off x="7669411" y="19453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que é?</a:t>
            </a:r>
            <a:endParaRPr lang="pt-BR" sz="2200"/>
          </a:p>
        </p:txBody>
      </p:sp>
      <p:sp>
        <p:nvSpPr>
          <p:cNvPr id="9" name="Text 6"/>
          <p:cNvSpPr/>
          <p:nvPr/>
        </p:nvSpPr>
        <p:spPr>
          <a:xfrm>
            <a:off x="7669411" y="2435781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Monitoramento e avaliação contínuos para garantir que os objetivos estão sendo alcançados.</a:t>
            </a:r>
            <a:endParaRPr lang="pt-BR" sz="1750"/>
          </a:p>
        </p:txBody>
      </p:sp>
      <p:sp>
        <p:nvSpPr>
          <p:cNvPr id="10" name="Shape 7"/>
          <p:cNvSpPr/>
          <p:nvPr/>
        </p:nvSpPr>
        <p:spPr>
          <a:xfrm>
            <a:off x="6760012" y="4110276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6280190" y="387036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6365260" y="391287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65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pt-BR" sz="2650"/>
          </a:p>
        </p:txBody>
      </p:sp>
      <p:sp>
        <p:nvSpPr>
          <p:cNvPr id="13" name="Text 10"/>
          <p:cNvSpPr/>
          <p:nvPr/>
        </p:nvSpPr>
        <p:spPr>
          <a:xfrm>
            <a:off x="7669411" y="38420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Exemplo:</a:t>
            </a:r>
            <a:endParaRPr lang="pt-BR" sz="2200"/>
          </a:p>
        </p:txBody>
      </p:sp>
      <p:sp>
        <p:nvSpPr>
          <p:cNvPr id="14" name="Text 11"/>
          <p:cNvSpPr/>
          <p:nvPr/>
        </p:nvSpPr>
        <p:spPr>
          <a:xfrm>
            <a:off x="7669411" y="4332446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Magazine Luiza usa análise de dados para entender o comportamento dos clientes e ajustar suas estratégias de vendas.</a:t>
            </a:r>
            <a:endParaRPr lang="pt-BR" sz="1750"/>
          </a:p>
        </p:txBody>
      </p:sp>
      <p:sp>
        <p:nvSpPr>
          <p:cNvPr id="15" name="Shape 12"/>
          <p:cNvSpPr/>
          <p:nvPr/>
        </p:nvSpPr>
        <p:spPr>
          <a:xfrm>
            <a:off x="6760012" y="6369844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6" name="Shape 13"/>
          <p:cNvSpPr/>
          <p:nvPr/>
        </p:nvSpPr>
        <p:spPr>
          <a:xfrm>
            <a:off x="6280190" y="61299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6365260" y="61724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65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pt-BR" sz="2650"/>
          </a:p>
        </p:txBody>
      </p:sp>
      <p:sp>
        <p:nvSpPr>
          <p:cNvPr id="18" name="Text 15"/>
          <p:cNvSpPr/>
          <p:nvPr/>
        </p:nvSpPr>
        <p:spPr>
          <a:xfrm>
            <a:off x="7669411" y="6101596"/>
            <a:ext cx="4209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Documentário recomendado:</a:t>
            </a:r>
            <a:endParaRPr lang="pt-BR" sz="2200"/>
          </a:p>
        </p:txBody>
      </p:sp>
      <p:sp>
        <p:nvSpPr>
          <p:cNvPr id="19" name="Text 16"/>
          <p:cNvSpPr/>
          <p:nvPr/>
        </p:nvSpPr>
        <p:spPr>
          <a:xfrm>
            <a:off x="7669411" y="6592014"/>
            <a:ext cx="616719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000000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📽️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</a:t>
            </a:r>
            <a:r>
              <a:rPr lang="pt-BR" sz="1750" i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Inside Bill's Brain</a:t>
            </a: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(Netflix) – mostra como Bill Gates usa o controle para medir a eficácia de seus projetos.</a:t>
            </a:r>
            <a:endParaRPr lang="pt-BR" sz="175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660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pt-BR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Importância do Planejamento Estratégico</a:t>
            </a:r>
            <a:endParaRPr lang="pt-BR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323749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Risco de fracasso</a:t>
            </a:r>
            <a:endParaRPr lang="pt-BR" sz="2200"/>
          </a:p>
        </p:txBody>
      </p:sp>
      <p:sp>
        <p:nvSpPr>
          <p:cNvPr id="6" name="Text 2"/>
          <p:cNvSpPr/>
          <p:nvPr/>
        </p:nvSpPr>
        <p:spPr>
          <a:xfrm>
            <a:off x="7754422" y="4040981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Empresas sem planejamento têm maiores chances de fracasso.</a:t>
            </a:r>
            <a:endParaRPr lang="pt-BR" sz="175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993600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52204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220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Caso de sucesso</a:t>
            </a:r>
            <a:endParaRPr lang="pt-BR" sz="2200"/>
          </a:p>
        </p:txBody>
      </p:sp>
      <p:sp>
        <p:nvSpPr>
          <p:cNvPr id="9" name="Text 4"/>
          <p:cNvSpPr/>
          <p:nvPr/>
        </p:nvSpPr>
        <p:spPr>
          <a:xfrm>
            <a:off x="7754422" y="5710833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 Nubank começou pequeno e cresceu por meio de estratégias bem definidas.</a:t>
            </a:r>
            <a:endParaRPr lang="pt-BR" sz="175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660</Words>
  <Application>Microsoft Macintosh PowerPoint</Application>
  <PresentationFormat>Personalizar</PresentationFormat>
  <Paragraphs>119</Paragraphs>
  <Slides>13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Heebo Bold</vt:lpstr>
      <vt:lpstr>Heebo Light</vt:lpstr>
      <vt:lpstr>Arial</vt:lpstr>
      <vt:lpstr>Montserrat</vt:lpstr>
      <vt:lpstr>Heebo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Fernando Fonseca</cp:lastModifiedBy>
  <cp:revision>3</cp:revision>
  <dcterms:created xsi:type="dcterms:W3CDTF">2025-03-13T14:23:48Z</dcterms:created>
  <dcterms:modified xsi:type="dcterms:W3CDTF">2025-03-13T14:30:15Z</dcterms:modified>
</cp:coreProperties>
</file>